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7" d="100"/>
          <a:sy n="117" d="100"/>
        </p:scale>
        <p:origin x="470" y="5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23fbc7a63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623fbc7a63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623fbc7a63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623fbc7a63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623fbc7a63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623fbc7a63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623fbc7a63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623fbc7a6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623fbc7a63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623fbc7a6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623fbc7a63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623fbc7a63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623fbc7a63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623fbc7a6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623fbc7a63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623fbc7a63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23fbc7a63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623fbc7a6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623fbc7a63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623fbc7a6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623fbc7a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623fbc7a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623fbc7a63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623fbc7a63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623fbc7a63_0_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2623fbc7a6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623fbc7a63_0_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623fbc7a63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623fbc7a63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623fbc7a63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623fbc7a6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623fbc7a6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623fbc7a63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623fbc7a6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623fbc7a63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623fbc7a63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623fbc7a6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623fbc7a6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623fbc7a63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623fbc7a63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623fbc7a63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623fbc7a6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623fbc7a63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623fbc7a6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1233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ST1504</a:t>
            </a:r>
            <a:endParaRPr/>
          </a:p>
        </p:txBody>
      </p:sp>
      <p:sp>
        <p:nvSpPr>
          <p:cNvPr id="55" name="Google Shape;55;p13"/>
          <p:cNvSpPr txBox="1">
            <a:spLocks noGrp="1"/>
          </p:cNvSpPr>
          <p:nvPr>
            <p:ph type="subTitle" idx="1"/>
          </p:nvPr>
        </p:nvSpPr>
        <p:spPr>
          <a:xfrm>
            <a:off x="311700" y="2834125"/>
            <a:ext cx="8520600" cy="17214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Deep Learning CA1</a:t>
            </a:r>
            <a:endParaRPr/>
          </a:p>
          <a:p>
            <a:pPr marL="0" lvl="0" indent="0" algn="ctr" rtl="0">
              <a:spcBef>
                <a:spcPts val="0"/>
              </a:spcBef>
              <a:spcAft>
                <a:spcPts val="0"/>
              </a:spcAft>
              <a:buNone/>
            </a:pPr>
            <a:endParaRPr/>
          </a:p>
          <a:p>
            <a:pPr marL="0" lvl="0" indent="0" algn="ctr" rtl="0">
              <a:spcBef>
                <a:spcPts val="0"/>
              </a:spcBef>
              <a:spcAft>
                <a:spcPts val="0"/>
              </a:spcAft>
              <a:buNone/>
            </a:pPr>
            <a:r>
              <a:rPr lang="en"/>
              <a:t>Jeyakumar Sriram</a:t>
            </a:r>
            <a:endParaRPr/>
          </a:p>
          <a:p>
            <a:pPr marL="0" lvl="0" indent="0" algn="ctr" rtl="0">
              <a:spcBef>
                <a:spcPts val="0"/>
              </a:spcBef>
              <a:spcAft>
                <a:spcPts val="0"/>
              </a:spcAft>
              <a:buNone/>
            </a:pPr>
            <a:r>
              <a:rPr lang="en"/>
              <a:t>2214618</a:t>
            </a:r>
            <a:endParaRPr/>
          </a:p>
          <a:p>
            <a:pPr marL="0" lvl="0" indent="0" algn="ctr" rtl="0">
              <a:spcBef>
                <a:spcPts val="0"/>
              </a:spcBef>
              <a:spcAft>
                <a:spcPts val="0"/>
              </a:spcAft>
              <a:buNone/>
            </a:pPr>
            <a:r>
              <a:rPr lang="en"/>
              <a:t>DAAA/FT/2B/01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Models (31 x 31)</a:t>
            </a:r>
            <a:endParaRPr/>
          </a:p>
        </p:txBody>
      </p:sp>
      <p:sp>
        <p:nvSpPr>
          <p:cNvPr id="119" name="Google Shape;119;p22"/>
          <p:cNvSpPr txBox="1">
            <a:spLocks noGrp="1"/>
          </p:cNvSpPr>
          <p:nvPr>
            <p:ph type="body" idx="1"/>
          </p:nvPr>
        </p:nvSpPr>
        <p:spPr>
          <a:xfrm>
            <a:off x="311700" y="1152475"/>
            <a:ext cx="33930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 used a simple convolution model as my base model and as you can see it performed decently but plateaued around 0.8 accuracy.</a:t>
            </a:r>
            <a:endParaRPr/>
          </a:p>
        </p:txBody>
      </p:sp>
      <p:pic>
        <p:nvPicPr>
          <p:cNvPr id="120" name="Google Shape;120;p22"/>
          <p:cNvPicPr preferRelativeResize="0"/>
          <p:nvPr/>
        </p:nvPicPr>
        <p:blipFill>
          <a:blip r:embed="rId3">
            <a:alphaModFix/>
          </a:blip>
          <a:stretch>
            <a:fillRect/>
          </a:stretch>
        </p:blipFill>
        <p:spPr>
          <a:xfrm>
            <a:off x="4707000" y="204550"/>
            <a:ext cx="4375625" cy="2195650"/>
          </a:xfrm>
          <a:prstGeom prst="rect">
            <a:avLst/>
          </a:prstGeom>
          <a:noFill/>
          <a:ln>
            <a:noFill/>
          </a:ln>
        </p:spPr>
      </p:pic>
      <p:pic>
        <p:nvPicPr>
          <p:cNvPr id="121" name="Google Shape;121;p22"/>
          <p:cNvPicPr preferRelativeResize="0"/>
          <p:nvPr/>
        </p:nvPicPr>
        <p:blipFill>
          <a:blip r:embed="rId4">
            <a:alphaModFix/>
          </a:blip>
          <a:stretch>
            <a:fillRect/>
          </a:stretch>
        </p:blipFill>
        <p:spPr>
          <a:xfrm>
            <a:off x="3999050" y="3082774"/>
            <a:ext cx="5144950" cy="2060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Models - (31 x 31)</a:t>
            </a:r>
            <a:endParaRPr/>
          </a:p>
        </p:txBody>
      </p:sp>
      <p:sp>
        <p:nvSpPr>
          <p:cNvPr id="127" name="Google Shape;127;p23"/>
          <p:cNvSpPr txBox="1">
            <a:spLocks noGrp="1"/>
          </p:cNvSpPr>
          <p:nvPr>
            <p:ph type="body" idx="1"/>
          </p:nvPr>
        </p:nvSpPr>
        <p:spPr>
          <a:xfrm>
            <a:off x="311700" y="1152475"/>
            <a:ext cx="4173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To break the plateau I decided to add more dropout and also add normalisation.</a:t>
            </a:r>
            <a:endParaRPr/>
          </a:p>
          <a:p>
            <a:pPr marL="0" lvl="0" indent="0" algn="l" rtl="0">
              <a:spcBef>
                <a:spcPts val="1200"/>
              </a:spcBef>
              <a:spcAft>
                <a:spcPts val="0"/>
              </a:spcAft>
              <a:buNone/>
            </a:pPr>
            <a:r>
              <a:rPr lang="en"/>
              <a:t>But they performed worse.</a:t>
            </a:r>
            <a:endParaRPr/>
          </a:p>
          <a:p>
            <a:pPr marL="0" lvl="0" indent="0" algn="l" rtl="0">
              <a:spcBef>
                <a:spcPts val="1200"/>
              </a:spcBef>
              <a:spcAft>
                <a:spcPts val="0"/>
              </a:spcAft>
              <a:buNone/>
            </a:pPr>
            <a:endParaRPr/>
          </a:p>
          <a:p>
            <a:pPr marL="0" lvl="0" indent="0" algn="l" rtl="0">
              <a:spcBef>
                <a:spcPts val="1200"/>
              </a:spcBef>
              <a:spcAft>
                <a:spcPts val="0"/>
              </a:spcAft>
              <a:buNone/>
            </a:pPr>
            <a:r>
              <a:rPr lang="en"/>
              <a:t>So I decided to pull out the big </a:t>
            </a:r>
            <a:endParaRPr/>
          </a:p>
          <a:p>
            <a:pPr marL="0" lvl="0" indent="0" algn="l" rtl="0">
              <a:spcBef>
                <a:spcPts val="1200"/>
              </a:spcBef>
              <a:spcAft>
                <a:spcPts val="1200"/>
              </a:spcAft>
              <a:buNone/>
            </a:pPr>
            <a:r>
              <a:rPr lang="en"/>
              <a:t>guns. TRANSFORMERS!!</a:t>
            </a:r>
            <a:endParaRPr/>
          </a:p>
        </p:txBody>
      </p:sp>
      <p:pic>
        <p:nvPicPr>
          <p:cNvPr id="128" name="Google Shape;128;p23"/>
          <p:cNvPicPr preferRelativeResize="0"/>
          <p:nvPr/>
        </p:nvPicPr>
        <p:blipFill>
          <a:blip r:embed="rId3">
            <a:alphaModFix/>
          </a:blip>
          <a:stretch>
            <a:fillRect/>
          </a:stretch>
        </p:blipFill>
        <p:spPr>
          <a:xfrm>
            <a:off x="5434225" y="587124"/>
            <a:ext cx="3398075" cy="2270625"/>
          </a:xfrm>
          <a:prstGeom prst="rect">
            <a:avLst/>
          </a:prstGeom>
          <a:noFill/>
          <a:ln>
            <a:noFill/>
          </a:ln>
        </p:spPr>
      </p:pic>
      <p:pic>
        <p:nvPicPr>
          <p:cNvPr id="129" name="Google Shape;129;p23"/>
          <p:cNvPicPr preferRelativeResize="0"/>
          <p:nvPr/>
        </p:nvPicPr>
        <p:blipFill>
          <a:blip r:embed="rId4">
            <a:alphaModFix/>
          </a:blip>
          <a:stretch>
            <a:fillRect/>
          </a:stretch>
        </p:blipFill>
        <p:spPr>
          <a:xfrm>
            <a:off x="3747350" y="3123700"/>
            <a:ext cx="5396651" cy="201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CNN - Models - (31 x 31)</a:t>
            </a:r>
            <a:endParaRPr/>
          </a:p>
          <a:p>
            <a:pPr marL="0" lvl="0" indent="0" algn="l" rtl="0">
              <a:spcBef>
                <a:spcPts val="0"/>
              </a:spcBef>
              <a:spcAft>
                <a:spcPts val="0"/>
              </a:spcAft>
              <a:buNone/>
            </a:pPr>
            <a:endParaRPr/>
          </a:p>
        </p:txBody>
      </p:sp>
      <p:sp>
        <p:nvSpPr>
          <p:cNvPr id="135" name="Google Shape;135;p24"/>
          <p:cNvSpPr txBox="1">
            <a:spLocks noGrp="1"/>
          </p:cNvSpPr>
          <p:nvPr>
            <p:ph type="body" idx="1"/>
          </p:nvPr>
        </p:nvSpPr>
        <p:spPr>
          <a:xfrm>
            <a:off x="311700" y="1152475"/>
            <a:ext cx="5354700" cy="25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First, I started out with a vanilla Vision Transformer as described in the research paper.</a:t>
            </a:r>
            <a:endParaRPr/>
          </a:p>
          <a:p>
            <a:pPr marL="0" lvl="0" indent="0" algn="l" rtl="0">
              <a:spcBef>
                <a:spcPts val="1200"/>
              </a:spcBef>
              <a:spcAft>
                <a:spcPts val="0"/>
              </a:spcAft>
              <a:buNone/>
            </a:pPr>
            <a:r>
              <a:rPr lang="en"/>
              <a:t>It basically takes a images, cuts it into 6x6 patches, encodes those patches and sends them into a transformer</a:t>
            </a:r>
            <a:endParaRPr/>
          </a:p>
          <a:p>
            <a:pPr marL="0" lvl="0" indent="0" algn="l" rtl="0">
              <a:spcBef>
                <a:spcPts val="1200"/>
              </a:spcBef>
              <a:spcAft>
                <a:spcPts val="1200"/>
              </a:spcAft>
              <a:buNone/>
            </a:pPr>
            <a:r>
              <a:rPr lang="en"/>
              <a:t>But the model performed very badly. I am pretty sure it is because the image data patching wasn’t as efficient at extracting useful information as convolution was.</a:t>
            </a:r>
            <a:endParaRPr/>
          </a:p>
        </p:txBody>
      </p:sp>
      <p:pic>
        <p:nvPicPr>
          <p:cNvPr id="136" name="Google Shape;136;p24"/>
          <p:cNvPicPr preferRelativeResize="0"/>
          <p:nvPr/>
        </p:nvPicPr>
        <p:blipFill>
          <a:blip r:embed="rId3">
            <a:alphaModFix/>
          </a:blip>
          <a:stretch>
            <a:fillRect/>
          </a:stretch>
        </p:blipFill>
        <p:spPr>
          <a:xfrm>
            <a:off x="5666400" y="0"/>
            <a:ext cx="3477600" cy="2521150"/>
          </a:xfrm>
          <a:prstGeom prst="rect">
            <a:avLst/>
          </a:prstGeom>
          <a:noFill/>
          <a:ln>
            <a:noFill/>
          </a:ln>
        </p:spPr>
      </p:pic>
      <p:pic>
        <p:nvPicPr>
          <p:cNvPr id="137" name="Google Shape;137;p24"/>
          <p:cNvPicPr preferRelativeResize="0"/>
          <p:nvPr/>
        </p:nvPicPr>
        <p:blipFill>
          <a:blip r:embed="rId4">
            <a:alphaModFix/>
          </a:blip>
          <a:stretch>
            <a:fillRect/>
          </a:stretch>
        </p:blipFill>
        <p:spPr>
          <a:xfrm>
            <a:off x="2937525" y="3788375"/>
            <a:ext cx="6256601" cy="1355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CNN - Models - (31 x 31)</a:t>
            </a:r>
            <a:endParaRPr/>
          </a:p>
          <a:p>
            <a:pPr marL="0" lvl="0" indent="0" algn="l" rtl="0">
              <a:spcBef>
                <a:spcPts val="0"/>
              </a:spcBef>
              <a:spcAft>
                <a:spcPts val="0"/>
              </a:spcAft>
              <a:buNone/>
            </a:pPr>
            <a:endParaRPr/>
          </a:p>
        </p:txBody>
      </p:sp>
      <p:sp>
        <p:nvSpPr>
          <p:cNvPr id="143" name="Google Shape;143;p25"/>
          <p:cNvSpPr txBox="1">
            <a:spLocks noGrp="1"/>
          </p:cNvSpPr>
          <p:nvPr>
            <p:ph type="body" idx="1"/>
          </p:nvPr>
        </p:nvSpPr>
        <p:spPr>
          <a:xfrm>
            <a:off x="311700" y="1152475"/>
            <a:ext cx="4160100" cy="3730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So I decided to bring convolution to transformers and began searching. Eventually I found a research paper on Compact Convolutional Transformers which, instead of chopping up images to make patches, use convolution to create small patches and encode them. </a:t>
            </a:r>
            <a:endParaRPr/>
          </a:p>
          <a:p>
            <a:pPr marL="0" lvl="0" indent="0" algn="l" rtl="0">
              <a:spcBef>
                <a:spcPts val="1200"/>
              </a:spcBef>
              <a:spcAft>
                <a:spcPts val="1200"/>
              </a:spcAft>
              <a:buNone/>
            </a:pPr>
            <a:r>
              <a:rPr lang="en"/>
              <a:t>And it outperformed every model I had made. So I decided to keep this model for my 31 x 31 model</a:t>
            </a:r>
            <a:endParaRPr/>
          </a:p>
        </p:txBody>
      </p:sp>
      <p:pic>
        <p:nvPicPr>
          <p:cNvPr id="144" name="Google Shape;144;p25"/>
          <p:cNvPicPr preferRelativeResize="0"/>
          <p:nvPr/>
        </p:nvPicPr>
        <p:blipFill>
          <a:blip r:embed="rId3">
            <a:alphaModFix/>
          </a:blip>
          <a:stretch>
            <a:fillRect/>
          </a:stretch>
        </p:blipFill>
        <p:spPr>
          <a:xfrm>
            <a:off x="5432150" y="0"/>
            <a:ext cx="3711850" cy="3225974"/>
          </a:xfrm>
          <a:prstGeom prst="rect">
            <a:avLst/>
          </a:prstGeom>
          <a:noFill/>
          <a:ln>
            <a:noFill/>
          </a:ln>
        </p:spPr>
      </p:pic>
      <p:pic>
        <p:nvPicPr>
          <p:cNvPr id="145" name="Google Shape;145;p25"/>
          <p:cNvPicPr preferRelativeResize="0"/>
          <p:nvPr/>
        </p:nvPicPr>
        <p:blipFill>
          <a:blip r:embed="rId4">
            <a:alphaModFix/>
          </a:blip>
          <a:stretch>
            <a:fillRect/>
          </a:stretch>
        </p:blipFill>
        <p:spPr>
          <a:xfrm>
            <a:off x="4419600" y="3391719"/>
            <a:ext cx="4724400" cy="17517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Models - (128 x 128)</a:t>
            </a:r>
            <a:endParaRPr/>
          </a:p>
          <a:p>
            <a:pPr marL="0" lvl="0" indent="0" algn="l" rtl="0">
              <a:spcBef>
                <a:spcPts val="0"/>
              </a:spcBef>
              <a:spcAft>
                <a:spcPts val="0"/>
              </a:spcAft>
              <a:buNone/>
            </a:pPr>
            <a:endParaRPr/>
          </a:p>
        </p:txBody>
      </p:sp>
      <p:sp>
        <p:nvSpPr>
          <p:cNvPr id="151" name="Google Shape;151;p26"/>
          <p:cNvSpPr txBox="1">
            <a:spLocks noGrp="1"/>
          </p:cNvSpPr>
          <p:nvPr>
            <p:ph type="body" idx="1"/>
          </p:nvPr>
        </p:nvSpPr>
        <p:spPr>
          <a:xfrm>
            <a:off x="311700" y="1152475"/>
            <a:ext cx="552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Since this image has more resolution, I was confident to use a more deeper convoutional model to serve as my base model.</a:t>
            </a:r>
            <a:endParaRPr/>
          </a:p>
          <a:p>
            <a:pPr marL="0" lvl="0" indent="0" algn="l" rtl="0">
              <a:spcBef>
                <a:spcPts val="1200"/>
              </a:spcBef>
              <a:spcAft>
                <a:spcPts val="1200"/>
              </a:spcAft>
              <a:buNone/>
            </a:pPr>
            <a:r>
              <a:rPr lang="en"/>
              <a:t>After running it, the model was better than 31 x 31 but it shows signs of plateau around 0.9 for validation accuracy.</a:t>
            </a:r>
            <a:endParaRPr/>
          </a:p>
        </p:txBody>
      </p:sp>
      <p:pic>
        <p:nvPicPr>
          <p:cNvPr id="152" name="Google Shape;152;p26"/>
          <p:cNvPicPr preferRelativeResize="0"/>
          <p:nvPr/>
        </p:nvPicPr>
        <p:blipFill>
          <a:blip r:embed="rId3">
            <a:alphaModFix/>
          </a:blip>
          <a:stretch>
            <a:fillRect/>
          </a:stretch>
        </p:blipFill>
        <p:spPr>
          <a:xfrm>
            <a:off x="6136800" y="0"/>
            <a:ext cx="3007200" cy="2841286"/>
          </a:xfrm>
          <a:prstGeom prst="rect">
            <a:avLst/>
          </a:prstGeom>
          <a:noFill/>
          <a:ln>
            <a:noFill/>
          </a:ln>
        </p:spPr>
      </p:pic>
      <p:pic>
        <p:nvPicPr>
          <p:cNvPr id="153" name="Google Shape;153;p26"/>
          <p:cNvPicPr preferRelativeResize="0"/>
          <p:nvPr/>
        </p:nvPicPr>
        <p:blipFill>
          <a:blip r:embed="rId4">
            <a:alphaModFix/>
          </a:blip>
          <a:stretch>
            <a:fillRect/>
          </a:stretch>
        </p:blipFill>
        <p:spPr>
          <a:xfrm>
            <a:off x="3900000" y="3090850"/>
            <a:ext cx="5243999" cy="20073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CNN - Models - (128 x 128)</a:t>
            </a:r>
            <a:endParaRPr/>
          </a:p>
          <a:p>
            <a:pPr marL="0" lvl="0" indent="0" algn="l" rtl="0">
              <a:spcBef>
                <a:spcPts val="0"/>
              </a:spcBef>
              <a:spcAft>
                <a:spcPts val="0"/>
              </a:spcAft>
              <a:buNone/>
            </a:pPr>
            <a:endParaRPr/>
          </a:p>
        </p:txBody>
      </p:sp>
      <p:sp>
        <p:nvSpPr>
          <p:cNvPr id="159" name="Google Shape;159;p27"/>
          <p:cNvSpPr txBox="1">
            <a:spLocks noGrp="1"/>
          </p:cNvSpPr>
          <p:nvPr>
            <p:ph type="body" idx="1"/>
          </p:nvPr>
        </p:nvSpPr>
        <p:spPr>
          <a:xfrm>
            <a:off x="311700" y="1152475"/>
            <a:ext cx="8599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After seeing how insane Convolutional Transformers were for my 31 x 31 model I decided to use them for 128 x 128 model thinking they will be better on more data.</a:t>
            </a:r>
            <a:endParaRPr/>
          </a:p>
          <a:p>
            <a:pPr marL="0" lvl="0" indent="0" algn="l" rtl="0">
              <a:spcBef>
                <a:spcPts val="1200"/>
              </a:spcBef>
              <a:spcAft>
                <a:spcPts val="1200"/>
              </a:spcAft>
              <a:buNone/>
            </a:pPr>
            <a:r>
              <a:rPr lang="en"/>
              <a:t>But I faced a new problem…Complexity! Since the images were bigger so was everything else. And the transformer took 5 MINS for one epoch. </a:t>
            </a:r>
            <a:endParaRPr/>
          </a:p>
        </p:txBody>
      </p:sp>
      <p:pic>
        <p:nvPicPr>
          <p:cNvPr id="160" name="Google Shape;160;p27"/>
          <p:cNvPicPr preferRelativeResize="0"/>
          <p:nvPr/>
        </p:nvPicPr>
        <p:blipFill>
          <a:blip r:embed="rId3">
            <a:alphaModFix/>
          </a:blip>
          <a:stretch>
            <a:fillRect/>
          </a:stretch>
        </p:blipFill>
        <p:spPr>
          <a:xfrm>
            <a:off x="1863575" y="2889576"/>
            <a:ext cx="6380350" cy="219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Models - (128 x 128)</a:t>
            </a:r>
            <a:endParaRPr/>
          </a:p>
          <a:p>
            <a:pPr marL="0" lvl="0" indent="0" algn="l" rtl="0">
              <a:spcBef>
                <a:spcPts val="0"/>
              </a:spcBef>
              <a:spcAft>
                <a:spcPts val="0"/>
              </a:spcAft>
              <a:buNone/>
            </a:pPr>
            <a:endParaRPr/>
          </a:p>
        </p:txBody>
      </p:sp>
      <p:sp>
        <p:nvSpPr>
          <p:cNvPr id="166" name="Google Shape;166;p28"/>
          <p:cNvSpPr txBox="1">
            <a:spLocks noGrp="1"/>
          </p:cNvSpPr>
          <p:nvPr>
            <p:ph type="body" idx="1"/>
          </p:nvPr>
        </p:nvSpPr>
        <p:spPr>
          <a:xfrm>
            <a:off x="311700" y="1152475"/>
            <a:ext cx="55203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As I was thinking of ways to reduce model complexity, I decided to use convolution and pooling to reduce the image to a 32 x 32 vector before passing it into the model and I implemented it</a:t>
            </a:r>
            <a:endParaRPr/>
          </a:p>
          <a:p>
            <a:pPr marL="0" lvl="0" indent="0" algn="l" rtl="0">
              <a:spcBef>
                <a:spcPts val="1200"/>
              </a:spcBef>
              <a:spcAft>
                <a:spcPts val="0"/>
              </a:spcAft>
              <a:buNone/>
            </a:pPr>
            <a:r>
              <a:rPr lang="en"/>
              <a:t>And the accuracy was INSANE. It was reaching 0.9 validation accuracy within 10 epoch and plateau much slower than the convolutional </a:t>
            </a:r>
            <a:endParaRPr/>
          </a:p>
          <a:p>
            <a:pPr marL="0" lvl="0" indent="0" algn="l" rtl="0">
              <a:spcBef>
                <a:spcPts val="1200"/>
              </a:spcBef>
              <a:spcAft>
                <a:spcPts val="0"/>
              </a:spcAft>
              <a:buNone/>
            </a:pPr>
            <a:r>
              <a:rPr lang="en"/>
              <a:t>models.</a:t>
            </a:r>
            <a:endParaRPr/>
          </a:p>
          <a:p>
            <a:pPr marL="0" lvl="0" indent="0" algn="l" rtl="0">
              <a:spcBef>
                <a:spcPts val="1200"/>
              </a:spcBef>
              <a:spcAft>
                <a:spcPts val="1200"/>
              </a:spcAft>
              <a:buNone/>
            </a:pPr>
            <a:r>
              <a:rPr lang="en"/>
              <a:t>There is clearly more potential here</a:t>
            </a:r>
            <a:endParaRPr/>
          </a:p>
        </p:txBody>
      </p:sp>
      <p:pic>
        <p:nvPicPr>
          <p:cNvPr id="167" name="Google Shape;167;p28"/>
          <p:cNvPicPr preferRelativeResize="0"/>
          <p:nvPr/>
        </p:nvPicPr>
        <p:blipFill>
          <a:blip r:embed="rId3">
            <a:alphaModFix/>
          </a:blip>
          <a:stretch>
            <a:fillRect/>
          </a:stretch>
        </p:blipFill>
        <p:spPr>
          <a:xfrm>
            <a:off x="6076450" y="0"/>
            <a:ext cx="3007199" cy="3011654"/>
          </a:xfrm>
          <a:prstGeom prst="rect">
            <a:avLst/>
          </a:prstGeom>
          <a:noFill/>
          <a:ln>
            <a:noFill/>
          </a:ln>
        </p:spPr>
      </p:pic>
      <p:pic>
        <p:nvPicPr>
          <p:cNvPr id="168" name="Google Shape;168;p28"/>
          <p:cNvPicPr preferRelativeResize="0"/>
          <p:nvPr/>
        </p:nvPicPr>
        <p:blipFill>
          <a:blip r:embed="rId4">
            <a:alphaModFix/>
          </a:blip>
          <a:stretch>
            <a:fillRect/>
          </a:stretch>
        </p:blipFill>
        <p:spPr>
          <a:xfrm>
            <a:off x="4359250" y="3196819"/>
            <a:ext cx="4784749" cy="1793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Reduce Model Complexity</a:t>
            </a:r>
            <a:endParaRPr/>
          </a:p>
          <a:p>
            <a:pPr marL="0" lvl="0" indent="0" algn="l" rtl="0">
              <a:spcBef>
                <a:spcPts val="0"/>
              </a:spcBef>
              <a:spcAft>
                <a:spcPts val="0"/>
              </a:spcAft>
              <a:buNone/>
            </a:pPr>
            <a:endParaRPr/>
          </a:p>
        </p:txBody>
      </p:sp>
      <p:sp>
        <p:nvSpPr>
          <p:cNvPr id="174" name="Google Shape;174;p29"/>
          <p:cNvSpPr txBox="1">
            <a:spLocks noGrp="1"/>
          </p:cNvSpPr>
          <p:nvPr>
            <p:ph type="body" idx="1"/>
          </p:nvPr>
        </p:nvSpPr>
        <p:spPr>
          <a:xfrm>
            <a:off x="311700" y="1152475"/>
            <a:ext cx="4671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 compared 5 models with reducing complexity on my 31 x 31 dataset and plotted their validation accuracy. </a:t>
            </a:r>
            <a:endParaRPr/>
          </a:p>
          <a:p>
            <a:pPr marL="0" lvl="0" indent="0" algn="l" rtl="0">
              <a:spcBef>
                <a:spcPts val="1200"/>
              </a:spcBef>
              <a:spcAft>
                <a:spcPts val="0"/>
              </a:spcAft>
              <a:buNone/>
            </a:pPr>
            <a:r>
              <a:rPr lang="en"/>
              <a:t>Surprisingly the model with the lowest complexity outperformed others by not plateauing so fast. </a:t>
            </a:r>
            <a:endParaRPr/>
          </a:p>
          <a:p>
            <a:pPr marL="0" lvl="0" indent="0" algn="l" rtl="0">
              <a:spcBef>
                <a:spcPts val="1200"/>
              </a:spcBef>
              <a:spcAft>
                <a:spcPts val="1200"/>
              </a:spcAft>
              <a:buNone/>
            </a:pPr>
            <a:r>
              <a:rPr lang="en"/>
              <a:t>I decided to choose this config for my final model</a:t>
            </a:r>
            <a:endParaRPr/>
          </a:p>
        </p:txBody>
      </p:sp>
      <p:pic>
        <p:nvPicPr>
          <p:cNvPr id="175" name="Google Shape;175;p29"/>
          <p:cNvPicPr preferRelativeResize="0"/>
          <p:nvPr/>
        </p:nvPicPr>
        <p:blipFill>
          <a:blip r:embed="rId3">
            <a:alphaModFix/>
          </a:blip>
          <a:stretch>
            <a:fillRect/>
          </a:stretch>
        </p:blipFill>
        <p:spPr>
          <a:xfrm>
            <a:off x="5174225" y="832375"/>
            <a:ext cx="4099449" cy="879400"/>
          </a:xfrm>
          <a:prstGeom prst="rect">
            <a:avLst/>
          </a:prstGeom>
          <a:noFill/>
          <a:ln>
            <a:noFill/>
          </a:ln>
        </p:spPr>
      </p:pic>
      <p:pic>
        <p:nvPicPr>
          <p:cNvPr id="176" name="Google Shape;176;p29"/>
          <p:cNvPicPr preferRelativeResize="0"/>
          <p:nvPr/>
        </p:nvPicPr>
        <p:blipFill>
          <a:blip r:embed="rId4">
            <a:alphaModFix/>
          </a:blip>
          <a:stretch>
            <a:fillRect/>
          </a:stretch>
        </p:blipFill>
        <p:spPr>
          <a:xfrm>
            <a:off x="5044550" y="1927677"/>
            <a:ext cx="4099451" cy="321582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Reduce Model Complexity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82" name="Google Shape;182;p30"/>
          <p:cNvSpPr txBox="1">
            <a:spLocks noGrp="1"/>
          </p:cNvSpPr>
          <p:nvPr>
            <p:ph type="body" idx="1"/>
          </p:nvPr>
        </p:nvSpPr>
        <p:spPr>
          <a:xfrm>
            <a:off x="311700" y="1152475"/>
            <a:ext cx="4098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 also did the same for my 128 x 128 model and managed to reduce the complexity after finding that the 4th model had the strongest performance of the 5.</a:t>
            </a:r>
            <a:endParaRPr/>
          </a:p>
          <a:p>
            <a:pPr marL="0" lvl="0" indent="0" algn="l" rtl="0">
              <a:spcBef>
                <a:spcPts val="1200"/>
              </a:spcBef>
              <a:spcAft>
                <a:spcPts val="1200"/>
              </a:spcAft>
              <a:buNone/>
            </a:pPr>
            <a:r>
              <a:rPr lang="en"/>
              <a:t>I chose that for my final training</a:t>
            </a:r>
            <a:endParaRPr/>
          </a:p>
        </p:txBody>
      </p:sp>
      <p:pic>
        <p:nvPicPr>
          <p:cNvPr id="183" name="Google Shape;183;p30"/>
          <p:cNvPicPr preferRelativeResize="0"/>
          <p:nvPr/>
        </p:nvPicPr>
        <p:blipFill>
          <a:blip r:embed="rId3">
            <a:alphaModFix/>
          </a:blip>
          <a:stretch>
            <a:fillRect/>
          </a:stretch>
        </p:blipFill>
        <p:spPr>
          <a:xfrm>
            <a:off x="4697950" y="1105450"/>
            <a:ext cx="4374450" cy="760150"/>
          </a:xfrm>
          <a:prstGeom prst="rect">
            <a:avLst/>
          </a:prstGeom>
          <a:noFill/>
          <a:ln>
            <a:noFill/>
          </a:ln>
        </p:spPr>
      </p:pic>
      <p:pic>
        <p:nvPicPr>
          <p:cNvPr id="184" name="Google Shape;184;p30"/>
          <p:cNvPicPr preferRelativeResize="0"/>
          <p:nvPr/>
        </p:nvPicPr>
        <p:blipFill>
          <a:blip r:embed="rId4">
            <a:alphaModFix/>
          </a:blip>
          <a:stretch>
            <a:fillRect/>
          </a:stretch>
        </p:blipFill>
        <p:spPr>
          <a:xfrm>
            <a:off x="4973985" y="1865596"/>
            <a:ext cx="4098413" cy="3277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Final Training</a:t>
            </a:r>
            <a:endParaRPr/>
          </a:p>
        </p:txBody>
      </p:sp>
      <p:sp>
        <p:nvSpPr>
          <p:cNvPr id="190" name="Google Shape;190;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For my final training, I will do certain things differently:</a:t>
            </a:r>
            <a:endParaRPr/>
          </a:p>
          <a:p>
            <a:pPr marL="457200" lvl="0" indent="-342900" algn="l" rtl="0">
              <a:spcBef>
                <a:spcPts val="1200"/>
              </a:spcBef>
              <a:spcAft>
                <a:spcPts val="0"/>
              </a:spcAft>
              <a:buSzPts val="1800"/>
              <a:buAutoNum type="arabicPeriod"/>
            </a:pPr>
            <a:r>
              <a:rPr lang="en"/>
              <a:t>Increase epochs to 30 to allow more comprehensive training</a:t>
            </a:r>
            <a:endParaRPr/>
          </a:p>
          <a:p>
            <a:pPr marL="457200" lvl="0" indent="-342900" algn="l" rtl="0">
              <a:spcBef>
                <a:spcPts val="0"/>
              </a:spcBef>
              <a:spcAft>
                <a:spcPts val="0"/>
              </a:spcAft>
              <a:buSzPts val="1800"/>
              <a:buAutoNum type="arabicPeriod"/>
            </a:pPr>
            <a:r>
              <a:rPr lang="en"/>
              <a:t>Reduce learning rate on plateau to keep the learn until the last epoch</a:t>
            </a:r>
            <a:endParaRPr/>
          </a:p>
          <a:p>
            <a:pPr marL="457200" lvl="0" indent="-342900" algn="l" rtl="0">
              <a:spcBef>
                <a:spcPts val="0"/>
              </a:spcBef>
              <a:spcAft>
                <a:spcPts val="0"/>
              </a:spcAft>
              <a:buSzPts val="1800"/>
              <a:buAutoNum type="arabicPeriod"/>
            </a:pPr>
            <a:r>
              <a:rPr lang="en"/>
              <a:t>Progressively fitting noisier data. So I will start with the normal data and once the model overfits, the EarlyStopping will activate and it will refit with the augmented data from mixup. This will basically help model overcome the plateau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References</a:t>
            </a:r>
            <a:endParaRPr/>
          </a:p>
        </p:txBody>
      </p:sp>
      <p:sp>
        <p:nvSpPr>
          <p:cNvPr id="61" name="Google Shape;61;p14"/>
          <p:cNvSpPr txBox="1">
            <a:spLocks noGrp="1"/>
          </p:cNvSpPr>
          <p:nvPr>
            <p:ph type="body" idx="1"/>
          </p:nvPr>
        </p:nvSpPr>
        <p:spPr>
          <a:xfrm>
            <a:off x="311700" y="3327975"/>
            <a:ext cx="8520600" cy="1240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 used the following research papers as reference when doing this part of the assignment</a:t>
            </a:r>
            <a:endParaRPr/>
          </a:p>
        </p:txBody>
      </p:sp>
      <p:pic>
        <p:nvPicPr>
          <p:cNvPr id="62" name="Google Shape;62;p14"/>
          <p:cNvPicPr preferRelativeResize="0"/>
          <p:nvPr/>
        </p:nvPicPr>
        <p:blipFill>
          <a:blip r:embed="rId3">
            <a:alphaModFix/>
          </a:blip>
          <a:stretch>
            <a:fillRect/>
          </a:stretch>
        </p:blipFill>
        <p:spPr>
          <a:xfrm>
            <a:off x="0" y="1108902"/>
            <a:ext cx="9144000" cy="21278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Final Model - 31 x 31</a:t>
            </a:r>
            <a:endParaRPr/>
          </a:p>
        </p:txBody>
      </p:sp>
      <p:sp>
        <p:nvSpPr>
          <p:cNvPr id="196" name="Google Shape;196;p32"/>
          <p:cNvSpPr txBox="1">
            <a:spLocks noGrp="1"/>
          </p:cNvSpPr>
          <p:nvPr>
            <p:ph type="body" idx="1"/>
          </p:nvPr>
        </p:nvSpPr>
        <p:spPr>
          <a:xfrm>
            <a:off x="311700" y="1152475"/>
            <a:ext cx="47841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After the final fitting, the model has a 82.3% validation accuracy which is pretty good for the quality of data</a:t>
            </a:r>
            <a:endParaRPr/>
          </a:p>
          <a:p>
            <a:pPr marL="0" lvl="0" indent="0" algn="l" rtl="0">
              <a:spcBef>
                <a:spcPts val="1200"/>
              </a:spcBef>
              <a:spcAft>
                <a:spcPts val="1200"/>
              </a:spcAft>
              <a:buNone/>
            </a:pPr>
            <a:r>
              <a:rPr lang="en"/>
              <a:t>Mixup didn’t really help much here but the val_loss slightly decreased</a:t>
            </a:r>
            <a:endParaRPr/>
          </a:p>
        </p:txBody>
      </p:sp>
      <p:pic>
        <p:nvPicPr>
          <p:cNvPr id="197" name="Google Shape;197;p32"/>
          <p:cNvPicPr preferRelativeResize="0"/>
          <p:nvPr/>
        </p:nvPicPr>
        <p:blipFill>
          <a:blip r:embed="rId3">
            <a:alphaModFix/>
          </a:blip>
          <a:stretch>
            <a:fillRect/>
          </a:stretch>
        </p:blipFill>
        <p:spPr>
          <a:xfrm>
            <a:off x="5349119" y="445025"/>
            <a:ext cx="3667150" cy="2007600"/>
          </a:xfrm>
          <a:prstGeom prst="rect">
            <a:avLst/>
          </a:prstGeom>
          <a:noFill/>
          <a:ln>
            <a:noFill/>
          </a:ln>
        </p:spPr>
      </p:pic>
      <p:pic>
        <p:nvPicPr>
          <p:cNvPr id="198" name="Google Shape;198;p32"/>
          <p:cNvPicPr preferRelativeResize="0"/>
          <p:nvPr/>
        </p:nvPicPr>
        <p:blipFill>
          <a:blip r:embed="rId4">
            <a:alphaModFix/>
          </a:blip>
          <a:stretch>
            <a:fillRect/>
          </a:stretch>
        </p:blipFill>
        <p:spPr>
          <a:xfrm>
            <a:off x="5627549" y="2408875"/>
            <a:ext cx="3306925" cy="2602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CNN - Final Model - 128 x 128</a:t>
            </a:r>
            <a:endParaRPr/>
          </a:p>
          <a:p>
            <a:pPr marL="0" lvl="0" indent="0" algn="l" rtl="0">
              <a:spcBef>
                <a:spcPts val="0"/>
              </a:spcBef>
              <a:spcAft>
                <a:spcPts val="0"/>
              </a:spcAft>
              <a:buNone/>
            </a:pPr>
            <a:endParaRPr/>
          </a:p>
        </p:txBody>
      </p:sp>
      <p:sp>
        <p:nvSpPr>
          <p:cNvPr id="204" name="Google Shape;204;p33"/>
          <p:cNvSpPr txBox="1">
            <a:spLocks noGrp="1"/>
          </p:cNvSpPr>
          <p:nvPr>
            <p:ph type="body" idx="1"/>
          </p:nvPr>
        </p:nvSpPr>
        <p:spPr>
          <a:xfrm>
            <a:off x="311700" y="1152475"/>
            <a:ext cx="44874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Models performs amazingly with validation accuracy reaching 93%. After using the mixup, nothing much happened but the accuracy was maintained.</a:t>
            </a:r>
            <a:endParaRPr/>
          </a:p>
          <a:p>
            <a:pPr marL="0" lvl="0" indent="0" algn="l" rtl="0">
              <a:spcBef>
                <a:spcPts val="1200"/>
              </a:spcBef>
              <a:spcAft>
                <a:spcPts val="1200"/>
              </a:spcAft>
              <a:buNone/>
            </a:pPr>
            <a:endParaRPr/>
          </a:p>
        </p:txBody>
      </p:sp>
      <p:pic>
        <p:nvPicPr>
          <p:cNvPr id="205" name="Google Shape;205;p33"/>
          <p:cNvPicPr preferRelativeResize="0"/>
          <p:nvPr/>
        </p:nvPicPr>
        <p:blipFill>
          <a:blip r:embed="rId3">
            <a:alphaModFix/>
          </a:blip>
          <a:stretch>
            <a:fillRect/>
          </a:stretch>
        </p:blipFill>
        <p:spPr>
          <a:xfrm>
            <a:off x="5003575" y="87045"/>
            <a:ext cx="4140424" cy="2378650"/>
          </a:xfrm>
          <a:prstGeom prst="rect">
            <a:avLst/>
          </a:prstGeom>
          <a:noFill/>
          <a:ln>
            <a:noFill/>
          </a:ln>
        </p:spPr>
      </p:pic>
      <p:pic>
        <p:nvPicPr>
          <p:cNvPr id="206" name="Google Shape;206;p33"/>
          <p:cNvPicPr preferRelativeResize="0"/>
          <p:nvPr/>
        </p:nvPicPr>
        <p:blipFill>
          <a:blip r:embed="rId4">
            <a:alphaModFix/>
          </a:blip>
          <a:stretch>
            <a:fillRect/>
          </a:stretch>
        </p:blipFill>
        <p:spPr>
          <a:xfrm>
            <a:off x="5217837" y="2465700"/>
            <a:ext cx="3711901" cy="2615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Evaluation (31 x 31)</a:t>
            </a:r>
            <a:endParaRPr/>
          </a:p>
        </p:txBody>
      </p:sp>
      <p:sp>
        <p:nvSpPr>
          <p:cNvPr id="212" name="Google Shape;212;p34"/>
          <p:cNvSpPr txBox="1">
            <a:spLocks noGrp="1"/>
          </p:cNvSpPr>
          <p:nvPr>
            <p:ph type="body" idx="1"/>
          </p:nvPr>
        </p:nvSpPr>
        <p:spPr>
          <a:xfrm>
            <a:off x="311700" y="1152475"/>
            <a:ext cx="43545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Test Accuracy: 81.8%</a:t>
            </a:r>
            <a:endParaRPr/>
          </a:p>
          <a:p>
            <a:pPr marL="0" lvl="0" indent="0" algn="l" rtl="0">
              <a:spcBef>
                <a:spcPts val="1200"/>
              </a:spcBef>
              <a:spcAft>
                <a:spcPts val="0"/>
              </a:spcAft>
              <a:buNone/>
            </a:pPr>
            <a:r>
              <a:rPr lang="en"/>
              <a:t>Test Loss: 0.57</a:t>
            </a:r>
            <a:endParaRPr/>
          </a:p>
          <a:p>
            <a:pPr marL="0" lvl="0" indent="0" algn="l" rtl="0">
              <a:spcBef>
                <a:spcPts val="1200"/>
              </a:spcBef>
              <a:spcAft>
                <a:spcPts val="1200"/>
              </a:spcAft>
              <a:buNone/>
            </a:pPr>
            <a:r>
              <a:rPr lang="en"/>
              <a:t>Overall model did well. Looking at the confusion matrix, most of the errors were from similar looking vegetables like cucumbers and potatoes, potatoes and bottle_gourd. So the accuracy is reasonable due to the fact that even a human might not be able to distinguish them at this resolution</a:t>
            </a:r>
            <a:endParaRPr/>
          </a:p>
        </p:txBody>
      </p:sp>
      <p:pic>
        <p:nvPicPr>
          <p:cNvPr id="213" name="Google Shape;213;p34"/>
          <p:cNvPicPr preferRelativeResize="0"/>
          <p:nvPr/>
        </p:nvPicPr>
        <p:blipFill>
          <a:blip r:embed="rId3">
            <a:alphaModFix/>
          </a:blip>
          <a:stretch>
            <a:fillRect/>
          </a:stretch>
        </p:blipFill>
        <p:spPr>
          <a:xfrm>
            <a:off x="4839975" y="1218300"/>
            <a:ext cx="4304025" cy="392519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Evaluation (128 x 128)</a:t>
            </a:r>
            <a:endParaRPr/>
          </a:p>
        </p:txBody>
      </p:sp>
      <p:sp>
        <p:nvSpPr>
          <p:cNvPr id="219" name="Google Shape;219;p35"/>
          <p:cNvSpPr txBox="1">
            <a:spLocks noGrp="1"/>
          </p:cNvSpPr>
          <p:nvPr>
            <p:ph type="body" idx="1"/>
          </p:nvPr>
        </p:nvSpPr>
        <p:spPr>
          <a:xfrm>
            <a:off x="311700" y="1152475"/>
            <a:ext cx="4507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Test Accuracy: 92.8%</a:t>
            </a:r>
            <a:endParaRPr/>
          </a:p>
          <a:p>
            <a:pPr marL="0" lvl="0" indent="0" algn="l" rtl="0">
              <a:spcBef>
                <a:spcPts val="1200"/>
              </a:spcBef>
              <a:spcAft>
                <a:spcPts val="0"/>
              </a:spcAft>
              <a:buNone/>
            </a:pPr>
            <a:r>
              <a:rPr lang="en"/>
              <a:t>Loss: 0.23</a:t>
            </a:r>
            <a:endParaRPr/>
          </a:p>
          <a:p>
            <a:pPr marL="0" lvl="0" indent="0" algn="l" rtl="0">
              <a:spcBef>
                <a:spcPts val="1200"/>
              </a:spcBef>
              <a:spcAft>
                <a:spcPts val="1200"/>
              </a:spcAft>
              <a:buNone/>
            </a:pPr>
            <a:r>
              <a:rPr lang="en"/>
              <a:t>This model definitely performed better due to higher resolution. Again looking at the confusion matrix the errors are from similar looking vegetables. I would fault the model for that.</a:t>
            </a:r>
            <a:endParaRPr/>
          </a:p>
        </p:txBody>
      </p:sp>
      <p:pic>
        <p:nvPicPr>
          <p:cNvPr id="220" name="Google Shape;220;p35"/>
          <p:cNvPicPr preferRelativeResize="0"/>
          <p:nvPr/>
        </p:nvPicPr>
        <p:blipFill>
          <a:blip r:embed="rId3">
            <a:alphaModFix/>
          </a:blip>
          <a:stretch>
            <a:fillRect/>
          </a:stretch>
        </p:blipFill>
        <p:spPr>
          <a:xfrm>
            <a:off x="4899275" y="1272375"/>
            <a:ext cx="4244724" cy="3871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EDA</a:t>
            </a:r>
            <a:endParaRPr/>
          </a:p>
        </p:txBody>
      </p:sp>
      <p:sp>
        <p:nvSpPr>
          <p:cNvPr id="68" name="Google Shape;68;p15"/>
          <p:cNvSpPr txBox="1">
            <a:spLocks noGrp="1"/>
          </p:cNvSpPr>
          <p:nvPr>
            <p:ph type="body" idx="1"/>
          </p:nvPr>
        </p:nvSpPr>
        <p:spPr>
          <a:xfrm>
            <a:off x="311700" y="1152475"/>
            <a:ext cx="6829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 will stick to the default train test split as it looks pretty normal.</a:t>
            </a:r>
            <a:endParaRPr/>
          </a:p>
          <a:p>
            <a:pPr marL="0" lvl="0" indent="0" algn="l" rtl="0">
              <a:spcBef>
                <a:spcPts val="1200"/>
              </a:spcBef>
              <a:spcAft>
                <a:spcPts val="1200"/>
              </a:spcAft>
              <a:buNone/>
            </a:pPr>
            <a:r>
              <a:rPr lang="en"/>
              <a:t>Meanwhile the distribution of the classes in test and val looks fine but train is abit imbalance. I will perform augmentation to fix this.</a:t>
            </a:r>
            <a:endParaRPr/>
          </a:p>
        </p:txBody>
      </p:sp>
      <p:pic>
        <p:nvPicPr>
          <p:cNvPr id="69" name="Google Shape;69;p15"/>
          <p:cNvPicPr preferRelativeResize="0"/>
          <p:nvPr/>
        </p:nvPicPr>
        <p:blipFill>
          <a:blip r:embed="rId3">
            <a:alphaModFix/>
          </a:blip>
          <a:stretch>
            <a:fillRect/>
          </a:stretch>
        </p:blipFill>
        <p:spPr>
          <a:xfrm>
            <a:off x="7194000" y="0"/>
            <a:ext cx="1950000" cy="2049725"/>
          </a:xfrm>
          <a:prstGeom prst="rect">
            <a:avLst/>
          </a:prstGeom>
          <a:noFill/>
          <a:ln>
            <a:noFill/>
          </a:ln>
        </p:spPr>
      </p:pic>
      <p:pic>
        <p:nvPicPr>
          <p:cNvPr id="70" name="Google Shape;70;p15"/>
          <p:cNvPicPr preferRelativeResize="0"/>
          <p:nvPr/>
        </p:nvPicPr>
        <p:blipFill>
          <a:blip r:embed="rId4">
            <a:alphaModFix/>
          </a:blip>
          <a:stretch>
            <a:fillRect/>
          </a:stretch>
        </p:blipFill>
        <p:spPr>
          <a:xfrm>
            <a:off x="1229425" y="2892676"/>
            <a:ext cx="7855248" cy="2199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EDA</a:t>
            </a:r>
            <a:endParaRPr/>
          </a:p>
        </p:txBody>
      </p:sp>
      <p:sp>
        <p:nvSpPr>
          <p:cNvPr id="76" name="Google Shape;7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In order to balance the classes I will need to generate this many images for each class. I obtained these numbers by taking the maximum and minusing off the rest.</a:t>
            </a:r>
            <a:endParaRPr/>
          </a:p>
        </p:txBody>
      </p:sp>
      <p:pic>
        <p:nvPicPr>
          <p:cNvPr id="77" name="Google Shape;77;p16"/>
          <p:cNvPicPr preferRelativeResize="0"/>
          <p:nvPr/>
        </p:nvPicPr>
        <p:blipFill>
          <a:blip r:embed="rId3">
            <a:alphaModFix/>
          </a:blip>
          <a:stretch>
            <a:fillRect/>
          </a:stretch>
        </p:blipFill>
        <p:spPr>
          <a:xfrm>
            <a:off x="2773875" y="1900425"/>
            <a:ext cx="6299900" cy="329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EDA</a:t>
            </a:r>
            <a:endParaRPr/>
          </a:p>
        </p:txBody>
      </p:sp>
      <p:sp>
        <p:nvSpPr>
          <p:cNvPr id="83" name="Google Shape;83;p17"/>
          <p:cNvSpPr txBox="1">
            <a:spLocks noGrp="1"/>
          </p:cNvSpPr>
          <p:nvPr>
            <p:ph type="body" idx="1"/>
          </p:nvPr>
        </p:nvSpPr>
        <p:spPr>
          <a:xfrm>
            <a:off x="311700" y="1152475"/>
            <a:ext cx="33417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Grayscale will make things harder but I am more concerned with the 31 x 31 images as even I can barely tell the difference. We will need to make a very good model to predict this.</a:t>
            </a:r>
            <a:endParaRPr/>
          </a:p>
        </p:txBody>
      </p:sp>
      <p:pic>
        <p:nvPicPr>
          <p:cNvPr id="84" name="Google Shape;84;p17"/>
          <p:cNvPicPr preferRelativeResize="0"/>
          <p:nvPr/>
        </p:nvPicPr>
        <p:blipFill>
          <a:blip r:embed="rId3">
            <a:alphaModFix/>
          </a:blip>
          <a:stretch>
            <a:fillRect/>
          </a:stretch>
        </p:blipFill>
        <p:spPr>
          <a:xfrm>
            <a:off x="3760731" y="0"/>
            <a:ext cx="5383268" cy="2613475"/>
          </a:xfrm>
          <a:prstGeom prst="rect">
            <a:avLst/>
          </a:prstGeom>
          <a:noFill/>
          <a:ln>
            <a:noFill/>
          </a:ln>
        </p:spPr>
      </p:pic>
      <p:pic>
        <p:nvPicPr>
          <p:cNvPr id="85" name="Google Shape;85;p17"/>
          <p:cNvPicPr preferRelativeResize="0"/>
          <p:nvPr/>
        </p:nvPicPr>
        <p:blipFill>
          <a:blip r:embed="rId4">
            <a:alphaModFix/>
          </a:blip>
          <a:stretch>
            <a:fillRect/>
          </a:stretch>
        </p:blipFill>
        <p:spPr>
          <a:xfrm>
            <a:off x="3950125" y="2613475"/>
            <a:ext cx="5193876" cy="2530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Preprocessing</a:t>
            </a:r>
            <a:endParaRPr/>
          </a:p>
        </p:txBody>
      </p:sp>
      <p:sp>
        <p:nvSpPr>
          <p:cNvPr id="91" name="Google Shape;91;p18"/>
          <p:cNvSpPr txBox="1">
            <a:spLocks noGrp="1"/>
          </p:cNvSpPr>
          <p:nvPr>
            <p:ph type="body" idx="1"/>
          </p:nvPr>
        </p:nvSpPr>
        <p:spPr>
          <a:xfrm>
            <a:off x="311700" y="1152475"/>
            <a:ext cx="8520600" cy="37713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I did the following for preprocessing:</a:t>
            </a:r>
            <a:endParaRPr/>
          </a:p>
          <a:p>
            <a:pPr marL="457200" lvl="0" indent="-334327" algn="l" rtl="0">
              <a:spcBef>
                <a:spcPts val="1200"/>
              </a:spcBef>
              <a:spcAft>
                <a:spcPts val="0"/>
              </a:spcAft>
              <a:buSzPct val="100000"/>
              <a:buChar char="-"/>
            </a:pPr>
            <a:r>
              <a:rPr lang="en"/>
              <a:t>Applied grayscale for images</a:t>
            </a:r>
            <a:endParaRPr/>
          </a:p>
          <a:p>
            <a:pPr marL="457200" lvl="0" indent="-334327" algn="l" rtl="0">
              <a:spcBef>
                <a:spcPts val="0"/>
              </a:spcBef>
              <a:spcAft>
                <a:spcPts val="0"/>
              </a:spcAft>
              <a:buSzPct val="100000"/>
              <a:buChar char="-"/>
            </a:pPr>
            <a:r>
              <a:rPr lang="en"/>
              <a:t>Rescaled images by dividing by 255</a:t>
            </a:r>
            <a:endParaRPr/>
          </a:p>
          <a:p>
            <a:pPr marL="457200" lvl="0" indent="-334327" algn="l" rtl="0">
              <a:spcBef>
                <a:spcPts val="0"/>
              </a:spcBef>
              <a:spcAft>
                <a:spcPts val="0"/>
              </a:spcAft>
              <a:buSzPct val="100000"/>
              <a:buChar char="-"/>
            </a:pPr>
            <a:r>
              <a:rPr lang="en"/>
              <a:t>One hot encoding labels</a:t>
            </a:r>
            <a:endParaRPr/>
          </a:p>
          <a:p>
            <a:pPr marL="0" lvl="0" indent="0" algn="l" rtl="0">
              <a:spcBef>
                <a:spcPts val="1200"/>
              </a:spcBef>
              <a:spcAft>
                <a:spcPts val="0"/>
              </a:spcAft>
              <a:buNone/>
            </a:pPr>
            <a:r>
              <a:rPr lang="en"/>
              <a:t>To make up the class imbalance I augmented the dataset selectively. So for a certain class I augmented just 100 and another just 150 and some 0. After applying simple augmentation like:</a:t>
            </a:r>
            <a:endParaRPr/>
          </a:p>
          <a:p>
            <a:pPr marL="457200" lvl="0" indent="-334327" algn="l" rtl="0">
              <a:spcBef>
                <a:spcPts val="1200"/>
              </a:spcBef>
              <a:spcAft>
                <a:spcPts val="0"/>
              </a:spcAft>
              <a:buSzPct val="100000"/>
              <a:buChar char="-"/>
            </a:pPr>
            <a:r>
              <a:rPr lang="en"/>
              <a:t>random flip</a:t>
            </a:r>
            <a:endParaRPr/>
          </a:p>
          <a:p>
            <a:pPr marL="457200" lvl="0" indent="-334327" algn="l" rtl="0">
              <a:spcBef>
                <a:spcPts val="0"/>
              </a:spcBef>
              <a:spcAft>
                <a:spcPts val="0"/>
              </a:spcAft>
              <a:buSzPct val="100000"/>
              <a:buChar char="-"/>
            </a:pPr>
            <a:r>
              <a:rPr lang="en"/>
              <a:t>rot90</a:t>
            </a:r>
            <a:endParaRPr/>
          </a:p>
          <a:p>
            <a:pPr marL="457200" lvl="0" indent="-334327" algn="l" rtl="0">
              <a:spcBef>
                <a:spcPts val="0"/>
              </a:spcBef>
              <a:spcAft>
                <a:spcPts val="0"/>
              </a:spcAft>
              <a:buSzPct val="100000"/>
              <a:buChar char="-"/>
            </a:pPr>
            <a:r>
              <a:rPr lang="en"/>
              <a:t>random brightness</a:t>
            </a:r>
            <a:endParaRPr/>
          </a:p>
          <a:p>
            <a:pPr marL="457200" lvl="0" indent="-334327" algn="l" rtl="0">
              <a:spcBef>
                <a:spcPts val="0"/>
              </a:spcBef>
              <a:spcAft>
                <a:spcPts val="0"/>
              </a:spcAft>
              <a:buSzPct val="100000"/>
              <a:buChar char="-"/>
            </a:pPr>
            <a:r>
              <a:rPr lang="en"/>
              <a:t>random contrast</a:t>
            </a:r>
            <a:endParaRPr/>
          </a:p>
          <a:p>
            <a:pPr marL="0" lvl="0" indent="0" algn="l" rtl="0">
              <a:spcBef>
                <a:spcPts val="1200"/>
              </a:spcBef>
              <a:spcAft>
                <a:spcPts val="1200"/>
              </a:spcAft>
              <a:buNone/>
            </a:pPr>
            <a:r>
              <a:rPr lang="en"/>
              <a:t>I concatenated the two datasets to make one which has perfectly balanced classes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Preprocessing</a:t>
            </a:r>
            <a:endParaRPr/>
          </a:p>
        </p:txBody>
      </p:sp>
      <p:sp>
        <p:nvSpPr>
          <p:cNvPr id="97" name="Google Shape;97;p19"/>
          <p:cNvSpPr txBox="1">
            <a:spLocks noGrp="1"/>
          </p:cNvSpPr>
          <p:nvPr>
            <p:ph type="body" idx="1"/>
          </p:nvPr>
        </p:nvSpPr>
        <p:spPr>
          <a:xfrm>
            <a:off x="311700" y="1152475"/>
            <a:ext cx="3157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These are the augmented images that were added to train. As you can see they are not so different in terms of noise. I wasn’t trying to add too much noise as I have another method to do so.</a:t>
            </a:r>
            <a:endParaRPr/>
          </a:p>
        </p:txBody>
      </p:sp>
      <p:pic>
        <p:nvPicPr>
          <p:cNvPr id="98" name="Google Shape;98;p19"/>
          <p:cNvPicPr preferRelativeResize="0"/>
          <p:nvPr/>
        </p:nvPicPr>
        <p:blipFill>
          <a:blip r:embed="rId3">
            <a:alphaModFix/>
          </a:blip>
          <a:stretch>
            <a:fillRect/>
          </a:stretch>
        </p:blipFill>
        <p:spPr>
          <a:xfrm>
            <a:off x="3867178" y="0"/>
            <a:ext cx="5276821" cy="2571750"/>
          </a:xfrm>
          <a:prstGeom prst="rect">
            <a:avLst/>
          </a:prstGeom>
          <a:noFill/>
          <a:ln>
            <a:noFill/>
          </a:ln>
        </p:spPr>
      </p:pic>
      <p:pic>
        <p:nvPicPr>
          <p:cNvPr id="99" name="Google Shape;99;p19"/>
          <p:cNvPicPr preferRelativeResize="0"/>
          <p:nvPr/>
        </p:nvPicPr>
        <p:blipFill>
          <a:blip r:embed="rId4">
            <a:alphaModFix/>
          </a:blip>
          <a:stretch>
            <a:fillRect/>
          </a:stretch>
        </p:blipFill>
        <p:spPr>
          <a:xfrm>
            <a:off x="3980800" y="2622100"/>
            <a:ext cx="5099801" cy="2458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Preprocessing</a:t>
            </a:r>
            <a:endParaRPr/>
          </a:p>
        </p:txBody>
      </p:sp>
      <p:sp>
        <p:nvSpPr>
          <p:cNvPr id="105" name="Google Shape;105;p20"/>
          <p:cNvSpPr txBox="1">
            <a:spLocks noGrp="1"/>
          </p:cNvSpPr>
          <p:nvPr>
            <p:ph type="body" idx="1"/>
          </p:nvPr>
        </p:nvSpPr>
        <p:spPr>
          <a:xfrm>
            <a:off x="311700" y="1152475"/>
            <a:ext cx="4671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To create a more noisy dataset to address overfitting I used MixUp.</a:t>
            </a:r>
            <a:endParaRPr/>
          </a:p>
          <a:p>
            <a:pPr marL="0" lvl="0" indent="0" algn="l" rtl="0">
              <a:spcBef>
                <a:spcPts val="1200"/>
              </a:spcBef>
              <a:spcAft>
                <a:spcPts val="0"/>
              </a:spcAft>
              <a:buNone/>
            </a:pPr>
            <a:r>
              <a:rPr lang="en"/>
              <a:t>MixUp basically mixes two images together in a fixed ratio. The ratio is taken from a beta distribution. I did so as to get values closer to 0 and 1.</a:t>
            </a:r>
            <a:endParaRPr/>
          </a:p>
          <a:p>
            <a:pPr marL="0" lvl="0" indent="0" algn="l" rtl="0">
              <a:spcBef>
                <a:spcPts val="1200"/>
              </a:spcBef>
              <a:spcAft>
                <a:spcPts val="1200"/>
              </a:spcAft>
              <a:buNone/>
            </a:pPr>
            <a:r>
              <a:rPr lang="en"/>
              <a:t>In the images beside you can see how they are blended into each other. Along with the images, the labels are also blended so you can see floats in a one hot array cuz the image is a certain proportion of a class.</a:t>
            </a:r>
            <a:endParaRPr/>
          </a:p>
        </p:txBody>
      </p:sp>
      <p:pic>
        <p:nvPicPr>
          <p:cNvPr id="106" name="Google Shape;106;p20"/>
          <p:cNvPicPr preferRelativeResize="0"/>
          <p:nvPr/>
        </p:nvPicPr>
        <p:blipFill>
          <a:blip r:embed="rId3">
            <a:alphaModFix/>
          </a:blip>
          <a:stretch>
            <a:fillRect/>
          </a:stretch>
        </p:blipFill>
        <p:spPr>
          <a:xfrm>
            <a:off x="5206275" y="671425"/>
            <a:ext cx="3855901" cy="1900321"/>
          </a:xfrm>
          <a:prstGeom prst="rect">
            <a:avLst/>
          </a:prstGeom>
          <a:noFill/>
          <a:ln>
            <a:noFill/>
          </a:ln>
        </p:spPr>
      </p:pic>
      <p:pic>
        <p:nvPicPr>
          <p:cNvPr id="107" name="Google Shape;107;p20"/>
          <p:cNvPicPr preferRelativeResize="0"/>
          <p:nvPr/>
        </p:nvPicPr>
        <p:blipFill>
          <a:blip r:embed="rId4">
            <a:alphaModFix/>
          </a:blip>
          <a:stretch>
            <a:fillRect/>
          </a:stretch>
        </p:blipFill>
        <p:spPr>
          <a:xfrm>
            <a:off x="5145925" y="3095996"/>
            <a:ext cx="3855902" cy="18714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Disclaimer</a:t>
            </a:r>
            <a:endParaRPr/>
          </a:p>
        </p:txBody>
      </p:sp>
      <p:sp>
        <p:nvSpPr>
          <p:cNvPr id="113" name="Google Shape;11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All my models are saved as .keras files instead of .h5 files as I extensively used Keras subclassing and its difficult to store such models inside .h5 files.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1196</Words>
  <Application>Microsoft Office PowerPoint</Application>
  <PresentationFormat>On-screen Show (16:9)</PresentationFormat>
  <Paragraphs>85</Paragraphs>
  <Slides>23</Slides>
  <Notes>23</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23</vt:i4>
      </vt:variant>
    </vt:vector>
  </HeadingPairs>
  <TitlesOfParts>
    <vt:vector size="25" baseType="lpstr">
      <vt:lpstr>Arial</vt:lpstr>
      <vt:lpstr>Simple Light</vt:lpstr>
      <vt:lpstr>ST1504</vt:lpstr>
      <vt:lpstr>CNN - References</vt:lpstr>
      <vt:lpstr>CNN - EDA</vt:lpstr>
      <vt:lpstr>CNN - EDA</vt:lpstr>
      <vt:lpstr>CNN - EDA</vt:lpstr>
      <vt:lpstr>CNN - Preprocessing</vt:lpstr>
      <vt:lpstr>CNN - Preprocessing</vt:lpstr>
      <vt:lpstr>CNN - Preprocessing</vt:lpstr>
      <vt:lpstr>Disclaimer</vt:lpstr>
      <vt:lpstr>CNN - Models (31 x 31)</vt:lpstr>
      <vt:lpstr>CNN - Models - (31 x 31)</vt:lpstr>
      <vt:lpstr>CNN - Models - (31 x 31) </vt:lpstr>
      <vt:lpstr>CNN - Models - (31 x 31) </vt:lpstr>
      <vt:lpstr>CNN - Models - (128 x 128) </vt:lpstr>
      <vt:lpstr>CNN - Models - (128 x 128) </vt:lpstr>
      <vt:lpstr>CNN - Models - (128 x 128) </vt:lpstr>
      <vt:lpstr>CNN - Reduce Model Complexity </vt:lpstr>
      <vt:lpstr>CNN - Reduce Model Complexity  </vt:lpstr>
      <vt:lpstr>CNN - Final Training</vt:lpstr>
      <vt:lpstr>CNN - Final Model - 31 x 31</vt:lpstr>
      <vt:lpstr>CNN - Final Model - 128 x 128 </vt:lpstr>
      <vt:lpstr>CNN - Evaluation (31 x 31)</vt:lpstr>
      <vt:lpstr>CNN - Evaluation (128 x 128)</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ST1504</dc:title>
  <cp:lastModifiedBy>Sriram Jeyakumar</cp:lastModifiedBy>
  <cp:revision>1</cp:revision>
  <dcterms:modified xsi:type="dcterms:W3CDTF">2023-11-26T18:07:48Z</dcterms:modified>
</cp:coreProperties>
</file>